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7" r:id="rId3"/>
    <p:sldId id="311" r:id="rId4"/>
    <p:sldId id="268" r:id="rId5"/>
    <p:sldId id="257" r:id="rId6"/>
    <p:sldId id="271" r:id="rId7"/>
    <p:sldId id="269" r:id="rId8"/>
    <p:sldId id="270" r:id="rId9"/>
    <p:sldId id="272" r:id="rId10"/>
    <p:sldId id="273" r:id="rId11"/>
    <p:sldId id="276" r:id="rId12"/>
    <p:sldId id="274" r:id="rId13"/>
    <p:sldId id="275" r:id="rId14"/>
    <p:sldId id="277" r:id="rId15"/>
    <p:sldId id="279" r:id="rId16"/>
    <p:sldId id="312" r:id="rId17"/>
    <p:sldId id="321" r:id="rId18"/>
    <p:sldId id="317" r:id="rId19"/>
    <p:sldId id="314" r:id="rId20"/>
    <p:sldId id="316" r:id="rId21"/>
    <p:sldId id="318" r:id="rId22"/>
    <p:sldId id="319" r:id="rId23"/>
    <p:sldId id="313" r:id="rId24"/>
    <p:sldId id="320" r:id="rId25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706" autoAdjust="0"/>
  </p:normalViewPr>
  <p:slideViewPr>
    <p:cSldViewPr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961E3-0910-4D54-93BE-7592A39871A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15D8922-40DB-4C3E-9109-3E980D4A9492}">
      <dgm:prSet phldrT="[Text]"/>
      <dgm:spPr/>
      <dgm:t>
        <a:bodyPr/>
        <a:lstStyle/>
        <a:p>
          <a:r>
            <a:rPr lang="de-DE" dirty="0"/>
            <a:t>Szenario 4</a:t>
          </a:r>
        </a:p>
      </dgm:t>
    </dgm:pt>
    <dgm:pt modelId="{1B3D928A-D88D-4BAD-ABC8-1AD2F2320351}" type="parTrans" cxnId="{440B9595-699D-49E0-BE48-E2400D56F00B}">
      <dgm:prSet/>
      <dgm:spPr/>
      <dgm:t>
        <a:bodyPr/>
        <a:lstStyle/>
        <a:p>
          <a:endParaRPr lang="de-DE"/>
        </a:p>
      </dgm:t>
    </dgm:pt>
    <dgm:pt modelId="{97264C57-9900-47EF-BA74-77D7D69F7E23}" type="sibTrans" cxnId="{440B9595-699D-49E0-BE48-E2400D56F00B}">
      <dgm:prSet/>
      <dgm:spPr/>
      <dgm:t>
        <a:bodyPr/>
        <a:lstStyle/>
        <a:p>
          <a:endParaRPr lang="de-DE"/>
        </a:p>
      </dgm:t>
    </dgm:pt>
    <dgm:pt modelId="{338357C5-EA14-4BC6-9D82-1BB35666420F}">
      <dgm:prSet phldrT="[Text]"/>
      <dgm:spPr/>
      <dgm:t>
        <a:bodyPr/>
        <a:lstStyle/>
        <a:p>
          <a:r>
            <a:rPr lang="de-DE" dirty="0"/>
            <a:t>Szenario 3</a:t>
          </a:r>
        </a:p>
      </dgm:t>
    </dgm:pt>
    <dgm:pt modelId="{17859074-3AD3-4178-923D-9AA0E4C4DD87}" type="parTrans" cxnId="{8B7D9CC5-586C-48D7-9562-8982261B6872}">
      <dgm:prSet/>
      <dgm:spPr/>
      <dgm:t>
        <a:bodyPr/>
        <a:lstStyle/>
        <a:p>
          <a:endParaRPr lang="de-DE"/>
        </a:p>
      </dgm:t>
    </dgm:pt>
    <dgm:pt modelId="{7B765161-6997-49C2-AE9B-26859BE2503A}" type="sibTrans" cxnId="{8B7D9CC5-586C-48D7-9562-8982261B6872}">
      <dgm:prSet/>
      <dgm:spPr/>
      <dgm:t>
        <a:bodyPr/>
        <a:lstStyle/>
        <a:p>
          <a:endParaRPr lang="de-DE"/>
        </a:p>
      </dgm:t>
    </dgm:pt>
    <dgm:pt modelId="{EE5040D1-848B-4CA4-A363-3897AC6A6400}">
      <dgm:prSet phldrT="[Text]"/>
      <dgm:spPr/>
      <dgm:t>
        <a:bodyPr/>
        <a:lstStyle/>
        <a:p>
          <a:r>
            <a:rPr lang="de-DE" dirty="0"/>
            <a:t>Szenario 2</a:t>
          </a:r>
        </a:p>
      </dgm:t>
    </dgm:pt>
    <dgm:pt modelId="{1C968D20-115B-41A3-95CF-C50F5F90D52F}" type="parTrans" cxnId="{76505F8D-383D-454B-A128-9AA97F61468A}">
      <dgm:prSet/>
      <dgm:spPr/>
      <dgm:t>
        <a:bodyPr/>
        <a:lstStyle/>
        <a:p>
          <a:endParaRPr lang="de-DE"/>
        </a:p>
      </dgm:t>
    </dgm:pt>
    <dgm:pt modelId="{89839776-BBB1-4CA5-A298-F4697156E8D6}" type="sibTrans" cxnId="{76505F8D-383D-454B-A128-9AA97F61468A}">
      <dgm:prSet/>
      <dgm:spPr/>
      <dgm:t>
        <a:bodyPr/>
        <a:lstStyle/>
        <a:p>
          <a:endParaRPr lang="de-DE"/>
        </a:p>
      </dgm:t>
    </dgm:pt>
    <dgm:pt modelId="{63BC38D3-9244-4A35-A7DD-E2D54FFB45D7}">
      <dgm:prSet phldrT="[Text]"/>
      <dgm:spPr/>
      <dgm:t>
        <a:bodyPr/>
        <a:lstStyle/>
        <a:p>
          <a:r>
            <a:rPr lang="de-DE" dirty="0"/>
            <a:t>Szenario 1</a:t>
          </a:r>
        </a:p>
      </dgm:t>
    </dgm:pt>
    <dgm:pt modelId="{ABCDE8CB-23BD-4AD8-8804-51DBE680F1AE}" type="parTrans" cxnId="{DC8BB093-170E-4101-BF99-E54E273E8CA1}">
      <dgm:prSet/>
      <dgm:spPr/>
      <dgm:t>
        <a:bodyPr/>
        <a:lstStyle/>
        <a:p>
          <a:endParaRPr lang="de-DE"/>
        </a:p>
      </dgm:t>
    </dgm:pt>
    <dgm:pt modelId="{6D9F2447-D8EA-4B92-97C0-DEF80B06F751}" type="sibTrans" cxnId="{DC8BB093-170E-4101-BF99-E54E273E8CA1}">
      <dgm:prSet/>
      <dgm:spPr/>
      <dgm:t>
        <a:bodyPr/>
        <a:lstStyle/>
        <a:p>
          <a:endParaRPr lang="de-DE"/>
        </a:p>
      </dgm:t>
    </dgm:pt>
    <dgm:pt modelId="{A73452D9-9795-455E-B096-EBF241081540}" type="pres">
      <dgm:prSet presAssocID="{042961E3-0910-4D54-93BE-7592A39871A5}" presName="matrix" presStyleCnt="0">
        <dgm:presLayoutVars>
          <dgm:chMax val="1"/>
          <dgm:dir/>
          <dgm:resizeHandles val="exact"/>
        </dgm:presLayoutVars>
      </dgm:prSet>
      <dgm:spPr/>
    </dgm:pt>
    <dgm:pt modelId="{EC2EE62B-40B9-48C6-AD9C-D042E160A679}" type="pres">
      <dgm:prSet presAssocID="{042961E3-0910-4D54-93BE-7592A39871A5}" presName="axisShape" presStyleLbl="bgShp" presStyleIdx="0" presStyleCnt="1"/>
      <dgm:spPr/>
    </dgm:pt>
    <dgm:pt modelId="{E84192D4-22B3-44EA-BF26-A18FA575B4CC}" type="pres">
      <dgm:prSet presAssocID="{042961E3-0910-4D54-93BE-7592A39871A5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529F867-EF99-469E-8E09-71C085EE7595}" type="pres">
      <dgm:prSet presAssocID="{042961E3-0910-4D54-93BE-7592A39871A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88F88A9-6899-42AB-88B1-A795136FDBC2}" type="pres">
      <dgm:prSet presAssocID="{042961E3-0910-4D54-93BE-7592A39871A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CEDB8FE-33D1-42AE-97EB-055FE579254F}" type="pres">
      <dgm:prSet presAssocID="{042961E3-0910-4D54-93BE-7592A39871A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208206-4DCD-4B6B-9E6E-719287B63AA9}" type="presOf" srcId="{63BC38D3-9244-4A35-A7DD-E2D54FFB45D7}" destId="{1CEDB8FE-33D1-42AE-97EB-055FE579254F}" srcOrd="0" destOrd="0" presId="urn:microsoft.com/office/officeart/2005/8/layout/matrix2"/>
    <dgm:cxn modelId="{9CF33028-8BA4-4286-8A78-51794D132C5A}" type="presOf" srcId="{338357C5-EA14-4BC6-9D82-1BB35666420F}" destId="{E529F867-EF99-469E-8E09-71C085EE7595}" srcOrd="0" destOrd="0" presId="urn:microsoft.com/office/officeart/2005/8/layout/matrix2"/>
    <dgm:cxn modelId="{7417602C-5F66-4D7D-8244-A5B39722BC5C}" type="presOf" srcId="{042961E3-0910-4D54-93BE-7592A39871A5}" destId="{A73452D9-9795-455E-B096-EBF241081540}" srcOrd="0" destOrd="0" presId="urn:microsoft.com/office/officeart/2005/8/layout/matrix2"/>
    <dgm:cxn modelId="{B6B86766-716B-46C8-B2BD-E6475473B612}" type="presOf" srcId="{EE5040D1-848B-4CA4-A363-3897AC6A6400}" destId="{E88F88A9-6899-42AB-88B1-A795136FDBC2}" srcOrd="0" destOrd="0" presId="urn:microsoft.com/office/officeart/2005/8/layout/matrix2"/>
    <dgm:cxn modelId="{FEA73986-3AE1-425F-B961-121CF5C50C7C}" type="presOf" srcId="{915D8922-40DB-4C3E-9109-3E980D4A9492}" destId="{E84192D4-22B3-44EA-BF26-A18FA575B4CC}" srcOrd="0" destOrd="0" presId="urn:microsoft.com/office/officeart/2005/8/layout/matrix2"/>
    <dgm:cxn modelId="{76505F8D-383D-454B-A128-9AA97F61468A}" srcId="{042961E3-0910-4D54-93BE-7592A39871A5}" destId="{EE5040D1-848B-4CA4-A363-3897AC6A6400}" srcOrd="2" destOrd="0" parTransId="{1C968D20-115B-41A3-95CF-C50F5F90D52F}" sibTransId="{89839776-BBB1-4CA5-A298-F4697156E8D6}"/>
    <dgm:cxn modelId="{DC8BB093-170E-4101-BF99-E54E273E8CA1}" srcId="{042961E3-0910-4D54-93BE-7592A39871A5}" destId="{63BC38D3-9244-4A35-A7DD-E2D54FFB45D7}" srcOrd="3" destOrd="0" parTransId="{ABCDE8CB-23BD-4AD8-8804-51DBE680F1AE}" sibTransId="{6D9F2447-D8EA-4B92-97C0-DEF80B06F751}"/>
    <dgm:cxn modelId="{440B9595-699D-49E0-BE48-E2400D56F00B}" srcId="{042961E3-0910-4D54-93BE-7592A39871A5}" destId="{915D8922-40DB-4C3E-9109-3E980D4A9492}" srcOrd="0" destOrd="0" parTransId="{1B3D928A-D88D-4BAD-ABC8-1AD2F2320351}" sibTransId="{97264C57-9900-47EF-BA74-77D7D69F7E23}"/>
    <dgm:cxn modelId="{8B7D9CC5-586C-48D7-9562-8982261B6872}" srcId="{042961E3-0910-4D54-93BE-7592A39871A5}" destId="{338357C5-EA14-4BC6-9D82-1BB35666420F}" srcOrd="1" destOrd="0" parTransId="{17859074-3AD3-4178-923D-9AA0E4C4DD87}" sibTransId="{7B765161-6997-49C2-AE9B-26859BE2503A}"/>
    <dgm:cxn modelId="{652A107B-E6C3-4F5D-A7DB-EC8E36DE9CC2}" type="presParOf" srcId="{A73452D9-9795-455E-B096-EBF241081540}" destId="{EC2EE62B-40B9-48C6-AD9C-D042E160A679}" srcOrd="0" destOrd="0" presId="urn:microsoft.com/office/officeart/2005/8/layout/matrix2"/>
    <dgm:cxn modelId="{1F2342E8-C07B-4BA4-9CDA-C37F482AE64E}" type="presParOf" srcId="{A73452D9-9795-455E-B096-EBF241081540}" destId="{E84192D4-22B3-44EA-BF26-A18FA575B4CC}" srcOrd="1" destOrd="0" presId="urn:microsoft.com/office/officeart/2005/8/layout/matrix2"/>
    <dgm:cxn modelId="{7D064421-ECEB-4B89-96C2-5B86F2691092}" type="presParOf" srcId="{A73452D9-9795-455E-B096-EBF241081540}" destId="{E529F867-EF99-469E-8E09-71C085EE7595}" srcOrd="2" destOrd="0" presId="urn:microsoft.com/office/officeart/2005/8/layout/matrix2"/>
    <dgm:cxn modelId="{82E18E55-54A0-4670-893C-5C3C4F9C176D}" type="presParOf" srcId="{A73452D9-9795-455E-B096-EBF241081540}" destId="{E88F88A9-6899-42AB-88B1-A795136FDBC2}" srcOrd="3" destOrd="0" presId="urn:microsoft.com/office/officeart/2005/8/layout/matrix2"/>
    <dgm:cxn modelId="{AC694A32-9525-467E-A19A-613D4AC68B4F}" type="presParOf" srcId="{A73452D9-9795-455E-B096-EBF241081540}" destId="{1CEDB8FE-33D1-42AE-97EB-055FE579254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EE62B-40B9-48C6-AD9C-D042E160A679}">
      <dsp:nvSpPr>
        <dsp:cNvPr id="0" name=""/>
        <dsp:cNvSpPr/>
      </dsp:nvSpPr>
      <dsp:spPr>
        <a:xfrm>
          <a:off x="1302886" y="0"/>
          <a:ext cx="4482563" cy="44825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192D4-22B3-44EA-BF26-A18FA575B4CC}">
      <dsp:nvSpPr>
        <dsp:cNvPr id="0" name=""/>
        <dsp:cNvSpPr/>
      </dsp:nvSpPr>
      <dsp:spPr>
        <a:xfrm>
          <a:off x="1594253" y="291366"/>
          <a:ext cx="1793025" cy="1793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Szenario 4</a:t>
          </a:r>
        </a:p>
      </dsp:txBody>
      <dsp:txXfrm>
        <a:off x="1681781" y="378894"/>
        <a:ext cx="1617969" cy="1617969"/>
      </dsp:txXfrm>
    </dsp:sp>
    <dsp:sp modelId="{E529F867-EF99-469E-8E09-71C085EE7595}">
      <dsp:nvSpPr>
        <dsp:cNvPr id="0" name=""/>
        <dsp:cNvSpPr/>
      </dsp:nvSpPr>
      <dsp:spPr>
        <a:xfrm>
          <a:off x="3701057" y="291366"/>
          <a:ext cx="1793025" cy="1793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Szenario 3</a:t>
          </a:r>
        </a:p>
      </dsp:txBody>
      <dsp:txXfrm>
        <a:off x="3788585" y="378894"/>
        <a:ext cx="1617969" cy="1617969"/>
      </dsp:txXfrm>
    </dsp:sp>
    <dsp:sp modelId="{E88F88A9-6899-42AB-88B1-A795136FDBC2}">
      <dsp:nvSpPr>
        <dsp:cNvPr id="0" name=""/>
        <dsp:cNvSpPr/>
      </dsp:nvSpPr>
      <dsp:spPr>
        <a:xfrm>
          <a:off x="1594253" y="2398171"/>
          <a:ext cx="1793025" cy="1793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Szenario 2</a:t>
          </a:r>
        </a:p>
      </dsp:txBody>
      <dsp:txXfrm>
        <a:off x="1681781" y="2485699"/>
        <a:ext cx="1617969" cy="1617969"/>
      </dsp:txXfrm>
    </dsp:sp>
    <dsp:sp modelId="{1CEDB8FE-33D1-42AE-97EB-055FE579254F}">
      <dsp:nvSpPr>
        <dsp:cNvPr id="0" name=""/>
        <dsp:cNvSpPr/>
      </dsp:nvSpPr>
      <dsp:spPr>
        <a:xfrm>
          <a:off x="3701057" y="2398171"/>
          <a:ext cx="1793025" cy="1793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Szenario 1</a:t>
          </a:r>
        </a:p>
      </dsp:txBody>
      <dsp:txXfrm>
        <a:off x="3788585" y="2485699"/>
        <a:ext cx="1617969" cy="1617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2447C9-43CF-4DE6-B2AC-E90E3633C73D}" type="datetime1">
              <a:rPr lang="de-DE" smtClean="0"/>
              <a:t>08.08.2021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F0859-D441-4465-8F15-8DAF854DED88}" type="datetime1">
              <a:rPr lang="de-DE" smtClean="0"/>
              <a:pPr/>
              <a:t>08.08.2021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000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1" y="4038600"/>
            <a:ext cx="10515598" cy="1234646"/>
          </a:xfrm>
        </p:spPr>
        <p:txBody>
          <a:bodyPr rtlCol="0" anchor="b">
            <a:no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C8B93E-E1F4-46AC-A6E8-AA622BBA46FB}" type="datetime1">
              <a:rPr lang="de-DE" smtClean="0"/>
              <a:t>08.08.2021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DA3B13-B582-479D-804E-EFA48E458A25}" type="datetime1">
              <a:rPr lang="de-DE" smtClean="0"/>
              <a:pPr/>
              <a:t>08.08.2021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Textfolie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431801" y="6356351"/>
            <a:ext cx="9969500" cy="365125"/>
          </a:xfrm>
        </p:spPr>
        <p:txBody>
          <a:bodyPr/>
          <a:lstStyle/>
          <a:p>
            <a:r>
              <a:rPr lang="de-DE"/>
              <a:t>Strukturanalyse der Stadtverwaltung Filderstadt - 17.06.2021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8916457" y="6356351"/>
            <a:ext cx="2844800" cy="365125"/>
          </a:xfrm>
        </p:spPr>
        <p:txBody>
          <a:bodyPr/>
          <a:lstStyle/>
          <a:p>
            <a:fld id="{9DC1E638-3F78-4E0D-883A-B278700C48C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2"/>
          <p:cNvSpPr>
            <a:spLocks noGrp="1"/>
          </p:cNvSpPr>
          <p:nvPr>
            <p:ph idx="1"/>
          </p:nvPr>
        </p:nvSpPr>
        <p:spPr bwMode="gray">
          <a:xfrm>
            <a:off x="431800" y="1325881"/>
            <a:ext cx="11329457" cy="44764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8951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A84287-4E12-419D-947B-096FF801B838}" type="datetime1">
              <a:rPr lang="de-DE" smtClean="0"/>
              <a:pPr/>
              <a:t>08.08.2021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ECACA3-6E6D-4DC5-A984-823D371D2A5D}" type="datetime1">
              <a:rPr lang="de-DE" smtClean="0"/>
              <a:t>08.08.2021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A6977-A36F-4D25-A417-109F5D22EA51}" type="datetime1">
              <a:rPr lang="de-DE" smtClean="0"/>
              <a:t>08.08.2021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0D1C36-B820-4B67-A582-E480F3CE55F7}" type="datetime1">
              <a:rPr lang="de-DE" smtClean="0"/>
              <a:pPr/>
              <a:t>08.08.2021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F6E355-D0AD-43D2-96C5-9C3566D6D340}" type="datetime1">
              <a:rPr lang="de-DE" smtClean="0"/>
              <a:t>08.08.2021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8A9BC6-5088-4B57-8668-0C14F0F1B21D}" type="datetime1">
              <a:rPr lang="de-DE" smtClean="0"/>
              <a:t>08.08.2021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6E5941-BBDA-4CF1-A808-E622A50310CD}" type="datetime1">
              <a:rPr lang="de-DE" smtClean="0"/>
              <a:t>08.08.2021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434F5965-0E38-439A-8BD0-9A1BB220F946}" type="datetime1">
              <a:rPr lang="de-DE" smtClean="0"/>
              <a:pPr/>
              <a:t>08.08.2021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3800" y="6549715"/>
            <a:ext cx="5987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sz="4000" dirty="0"/>
              <a:t>»Wie müssen sich Kommunalverwaltungen entwickeln, um zukunftsfähig zu sein?«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e-DE" dirty="0"/>
              <a:t>Dr. Johann Malcher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8E406-AF1F-4D03-B434-BE7F1339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429000"/>
            <a:ext cx="10079288" cy="1838519"/>
          </a:xfrm>
        </p:spPr>
        <p:txBody>
          <a:bodyPr>
            <a:normAutofit fontScale="90000"/>
          </a:bodyPr>
          <a:lstStyle/>
          <a:p>
            <a:r>
              <a:rPr lang="de-DE" dirty="0"/>
              <a:t>Mitarbeiterinnen und Mitarbeiter als wichtigste Ressource begreifen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09D100-9F6D-4DD5-9FFF-D556EF237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445224"/>
            <a:ext cx="9601200" cy="475488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Beispiel: Alternierende Telearbeit beim Landkreis Mecklenburgische Seenplatte</a:t>
            </a:r>
          </a:p>
        </p:txBody>
      </p:sp>
    </p:spTree>
    <p:extLst>
      <p:ext uri="{BB962C8B-B14F-4D97-AF65-F5344CB8AC3E}">
        <p14:creationId xmlns:p14="http://schemas.microsoft.com/office/powerpoint/2010/main" val="92290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43DC28E-975B-44EC-8D9B-69062EF39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56" y="432969"/>
            <a:ext cx="10126488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B2B42E-C7C8-4EFA-B4E2-5EF83D6E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 Stellenausschreibung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3303EA3-94EA-4582-AB22-859E62A19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700808"/>
            <a:ext cx="7259063" cy="2086266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C72274BE-0997-45C9-9E28-162C5CF10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3782134"/>
            <a:ext cx="7259063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Zeitung, Screenshot enthält.&#10;&#10;Automatisch generierte Beschreibung">
            <a:extLst>
              <a:ext uri="{FF2B5EF4-FFF2-40B4-BE49-F238E27FC236}">
                <a16:creationId xmlns:a16="http://schemas.microsoft.com/office/drawing/2014/main" id="{4FE475CC-6315-4FC3-8393-F632085F1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56" y="195284"/>
            <a:ext cx="9162208" cy="63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8E406-AF1F-4D03-B434-BE7F1339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429000"/>
            <a:ext cx="10079288" cy="1838519"/>
          </a:xfrm>
        </p:spPr>
        <p:txBody>
          <a:bodyPr>
            <a:normAutofit/>
          </a:bodyPr>
          <a:lstStyle/>
          <a:p>
            <a:r>
              <a:rPr lang="de-DE" dirty="0"/>
              <a:t>Von anderen lernen…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09D100-9F6D-4DD5-9FFF-D556EF237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445224"/>
            <a:ext cx="9601200" cy="475488"/>
          </a:xfrm>
        </p:spPr>
        <p:txBody>
          <a:bodyPr>
            <a:normAutofit/>
          </a:bodyPr>
          <a:lstStyle/>
          <a:p>
            <a:r>
              <a:rPr lang="de-DE" dirty="0"/>
              <a:t>Beispiel: Prozessmanagement</a:t>
            </a:r>
          </a:p>
        </p:txBody>
      </p:sp>
    </p:spTree>
    <p:extLst>
      <p:ext uri="{BB962C8B-B14F-4D97-AF65-F5344CB8AC3E}">
        <p14:creationId xmlns:p14="http://schemas.microsoft.com/office/powerpoint/2010/main" val="19446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AC2FC-1A01-4891-AB7E-4A9743E6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610"/>
          </a:xfrm>
        </p:spPr>
        <p:txBody>
          <a:bodyPr/>
          <a:lstStyle/>
          <a:p>
            <a:r>
              <a:rPr lang="de-DE" dirty="0"/>
              <a:t>Bedeutung des Prozessmanagements</a:t>
            </a:r>
          </a:p>
        </p:txBody>
      </p:sp>
      <p:pic>
        <p:nvPicPr>
          <p:cNvPr id="4" name="Grafik 3" descr="C:\Users\josc\Desktop\Lüneburg\analyserahmen.PNG">
            <a:extLst>
              <a:ext uri="{FF2B5EF4-FFF2-40B4-BE49-F238E27FC236}">
                <a16:creationId xmlns:a16="http://schemas.microsoft.com/office/drawing/2014/main" id="{DAD486C7-4809-4328-B9E7-2EBAF67647E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6752"/>
            <a:ext cx="8974667" cy="5185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0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5C3F9-20B3-45B3-8D4F-49D073AF5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Standesamt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C75138C-4EF6-44E8-9A98-998363E34D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3432" y="1700808"/>
            <a:ext cx="1015312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2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8E406-AF1F-4D03-B434-BE7F1339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429000"/>
            <a:ext cx="11159408" cy="1838519"/>
          </a:xfrm>
        </p:spPr>
        <p:txBody>
          <a:bodyPr>
            <a:normAutofit/>
          </a:bodyPr>
          <a:lstStyle/>
          <a:p>
            <a:r>
              <a:rPr lang="de-DE" dirty="0"/>
              <a:t>Kommunalverwaltung – Quo vadis?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09D100-9F6D-4DD5-9FFF-D556EF237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445224"/>
            <a:ext cx="9601200" cy="475488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Die Bürgerinnen und Bürger entscheiden darüber mit ihrem Verhalten und Einstellungen</a:t>
            </a:r>
          </a:p>
        </p:txBody>
      </p:sp>
    </p:spTree>
    <p:extLst>
      <p:ext uri="{BB962C8B-B14F-4D97-AF65-F5344CB8AC3E}">
        <p14:creationId xmlns:p14="http://schemas.microsoft.com/office/powerpoint/2010/main" val="14890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C64BC-CB06-4DB1-8045-55B9881D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42"/>
            <a:ext cx="10515600" cy="910762"/>
          </a:xfrm>
        </p:spPr>
        <p:txBody>
          <a:bodyPr/>
          <a:lstStyle/>
          <a:p>
            <a:r>
              <a:rPr lang="de-DE" dirty="0"/>
              <a:t>Kommunalverwaltung – quo vadis?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A4CAB190-5594-4EEA-8B32-E20CCAC02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370572"/>
              </p:ext>
            </p:extLst>
          </p:nvPr>
        </p:nvGraphicFramePr>
        <p:xfrm>
          <a:off x="2551832" y="1556792"/>
          <a:ext cx="7088336" cy="448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DE11758-F696-4CE4-8747-35C6B43F3F8F}"/>
              </a:ext>
            </a:extLst>
          </p:cNvPr>
          <p:cNvSpPr txBox="1"/>
          <p:nvPr/>
        </p:nvSpPr>
        <p:spPr>
          <a:xfrm>
            <a:off x="5049997" y="104809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Der Tu-Bürger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9609BAD-FEE0-4005-8E1B-2A9B8541405B}"/>
              </a:ext>
            </a:extLst>
          </p:cNvPr>
          <p:cNvSpPr txBox="1"/>
          <p:nvPr/>
        </p:nvSpPr>
        <p:spPr>
          <a:xfrm>
            <a:off x="5049997" y="6065765"/>
            <a:ext cx="259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bequeme Bürger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57BCF88-7C2B-40EF-860C-8A724D77DB59}"/>
              </a:ext>
            </a:extLst>
          </p:cNvPr>
          <p:cNvSpPr txBox="1"/>
          <p:nvPr/>
        </p:nvSpPr>
        <p:spPr>
          <a:xfrm>
            <a:off x="1127448" y="3613407"/>
            <a:ext cx="259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Der analoge Bürger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E8AAD7-43CF-4283-9054-EAB4AD086F52}"/>
              </a:ext>
            </a:extLst>
          </p:cNvPr>
          <p:cNvSpPr txBox="1"/>
          <p:nvPr/>
        </p:nvSpPr>
        <p:spPr>
          <a:xfrm>
            <a:off x="8112224" y="3613407"/>
            <a:ext cx="259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Der digitale Bürger</a:t>
            </a:r>
          </a:p>
        </p:txBody>
      </p:sp>
    </p:spTree>
    <p:extLst>
      <p:ext uri="{BB962C8B-B14F-4D97-AF65-F5344CB8AC3E}">
        <p14:creationId xmlns:p14="http://schemas.microsoft.com/office/powerpoint/2010/main" val="153975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AF47D60C-9620-4883-AF60-F7BFEC00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476672"/>
            <a:ext cx="5760640" cy="542571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7A936F7-3AAD-4CC8-86E7-72B2A98E2964}"/>
              </a:ext>
            </a:extLst>
          </p:cNvPr>
          <p:cNvSpPr txBox="1"/>
          <p:nvPr/>
        </p:nvSpPr>
        <p:spPr>
          <a:xfrm>
            <a:off x="934561" y="6165304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</a:t>
            </a:r>
            <a:r>
              <a:rPr lang="de-DE" sz="1200" b="0" i="0" u="none" strike="noStrike" baseline="0" dirty="0"/>
              <a:t> Institut für den öffentlichen Sektor e.V.</a:t>
            </a:r>
            <a:endParaRPr lang="de-DE" sz="1200" dirty="0"/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6F29EA35-DAC7-402F-AE15-73B778746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4495720"/>
            <a:ext cx="4943872" cy="14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8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0C145-0E4D-485F-A58E-1EA3BC87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634"/>
          </a:xfrm>
        </p:spPr>
        <p:txBody>
          <a:bodyPr/>
          <a:lstStyle/>
          <a:p>
            <a:r>
              <a:rPr lang="de-DE" dirty="0"/>
              <a:t>Zu meiner Person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304FC4-B943-4E37-9844-F9A74175C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776"/>
            <a:ext cx="10515600" cy="4764187"/>
          </a:xfrm>
        </p:spPr>
        <p:txBody>
          <a:bodyPr/>
          <a:lstStyle/>
          <a:p>
            <a:r>
              <a:rPr lang="de-DE" dirty="0"/>
              <a:t>Studium der Verwaltungswissenschaft mit Schwerpunkt Kommunal- und Regionalpolitik in Konstanz</a:t>
            </a:r>
            <a:br>
              <a:rPr lang="de-DE" dirty="0"/>
            </a:br>
            <a:r>
              <a:rPr lang="de-DE" dirty="0"/>
              <a:t>(Abschluss: Diplom-Verwaltungswissenschaftler)</a:t>
            </a:r>
          </a:p>
          <a:p>
            <a:r>
              <a:rPr lang="de-DE" dirty="0"/>
              <a:t>Dissertation über ein kommunalpolitisches Thema (Abschluss: Dr. rer. </a:t>
            </a:r>
            <a:r>
              <a:rPr lang="de-DE" dirty="0" err="1"/>
              <a:t>soc</a:t>
            </a:r>
            <a:r>
              <a:rPr lang="de-DE" dirty="0"/>
              <a:t>.)</a:t>
            </a:r>
          </a:p>
          <a:p>
            <a:r>
              <a:rPr lang="de-DE" dirty="0"/>
              <a:t>Verwaltungsreferendariat beim Land Baden-Württemberg (Abschluss: Verwaltungsassessor)</a:t>
            </a:r>
          </a:p>
          <a:p>
            <a:r>
              <a:rPr lang="de-DE" dirty="0"/>
              <a:t>Seit 1991 in der Kommunalberatung tätig (WIBERA AG, Roland Berger)</a:t>
            </a:r>
          </a:p>
          <a:p>
            <a:r>
              <a:rPr lang="de-DE" dirty="0"/>
              <a:t>Seit 1997 Dr. Malcher Unternehmensberatung GmbH (Köln, Bad Salzuflen)</a:t>
            </a:r>
          </a:p>
          <a:p>
            <a:r>
              <a:rPr lang="de-DE" dirty="0">
                <a:solidFill>
                  <a:schemeClr val="accent1"/>
                </a:solidFill>
              </a:rPr>
              <a:t>2011 OB-Kandidat in Calw (42 %)</a:t>
            </a:r>
          </a:p>
          <a:p>
            <a:r>
              <a:rPr lang="de-DE" dirty="0">
                <a:solidFill>
                  <a:schemeClr val="accent1"/>
                </a:solidFill>
              </a:rPr>
              <a:t>Seit 2020 direkt gewähltes Einzelratsmitglied der Stadt Bad Salzuflen</a:t>
            </a:r>
          </a:p>
          <a:p>
            <a:r>
              <a:rPr lang="de-DE" dirty="0">
                <a:solidFill>
                  <a:schemeClr val="accent1"/>
                </a:solidFill>
              </a:rPr>
              <a:t>Seit Februar Vorsitzender des Ortsausschusses Schötmar</a:t>
            </a:r>
          </a:p>
        </p:txBody>
      </p:sp>
    </p:spTree>
    <p:extLst>
      <p:ext uri="{BB962C8B-B14F-4D97-AF65-F5344CB8AC3E}">
        <p14:creationId xmlns:p14="http://schemas.microsoft.com/office/powerpoint/2010/main" val="27277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7A936F7-3AAD-4CC8-86E7-72B2A98E2964}"/>
              </a:ext>
            </a:extLst>
          </p:cNvPr>
          <p:cNvSpPr txBox="1"/>
          <p:nvPr/>
        </p:nvSpPr>
        <p:spPr>
          <a:xfrm>
            <a:off x="934561" y="6165304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</a:t>
            </a:r>
            <a:r>
              <a:rPr lang="de-DE" sz="1200" b="0" i="0" u="none" strike="noStrike" baseline="0" dirty="0"/>
              <a:t> Institut für den öffentlichen Sektor e.V.</a:t>
            </a:r>
            <a:endParaRPr lang="de-DE" sz="1200" dirty="0"/>
          </a:p>
        </p:txBody>
      </p:sp>
      <p:pic>
        <p:nvPicPr>
          <p:cNvPr id="3" name="Grafik 2" descr="Ein Bild, das Text, grün enthält.&#10;&#10;Automatisch generierte Beschreibung">
            <a:extLst>
              <a:ext uri="{FF2B5EF4-FFF2-40B4-BE49-F238E27FC236}">
                <a16:creationId xmlns:a16="http://schemas.microsoft.com/office/drawing/2014/main" id="{9F41E460-B1F8-4189-ACBE-729B2FA97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61" y="548680"/>
            <a:ext cx="6235527" cy="4680520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DA421ED8-3A10-4014-B310-F48107F49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4077072"/>
            <a:ext cx="469056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3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7A936F7-3AAD-4CC8-86E7-72B2A98E2964}"/>
              </a:ext>
            </a:extLst>
          </p:cNvPr>
          <p:cNvSpPr txBox="1"/>
          <p:nvPr/>
        </p:nvSpPr>
        <p:spPr>
          <a:xfrm>
            <a:off x="934561" y="6165304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</a:t>
            </a:r>
            <a:r>
              <a:rPr lang="de-DE" sz="1200" b="0" i="0" u="none" strike="noStrike" baseline="0" dirty="0"/>
              <a:t> Institut für den öffentlichen Sektor e.V.</a:t>
            </a:r>
            <a:endParaRPr lang="de-DE" sz="1200" dirty="0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450F90A-04BB-4CD2-BEE2-4103B88EF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776114"/>
            <a:ext cx="6430644" cy="4752528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65A663-E230-4E8C-8E55-87F7C1BBD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4221180"/>
            <a:ext cx="4647727" cy="130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2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7A936F7-3AAD-4CC8-86E7-72B2A98E2964}"/>
              </a:ext>
            </a:extLst>
          </p:cNvPr>
          <p:cNvSpPr txBox="1"/>
          <p:nvPr/>
        </p:nvSpPr>
        <p:spPr>
          <a:xfrm>
            <a:off x="934561" y="6165304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</a:t>
            </a:r>
            <a:r>
              <a:rPr lang="de-DE" sz="1200" b="0" i="0" u="none" strike="noStrike" baseline="0" dirty="0"/>
              <a:t> Institut für den öffentlichen Sektor e.V.</a:t>
            </a:r>
            <a:endParaRPr lang="de-DE" sz="1200" dirty="0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9F37798C-F85A-41D3-AD6E-6F671C09E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620688"/>
            <a:ext cx="5834271" cy="5328592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84AE9FDA-1B20-4826-A9F2-A750A2433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209" y="4339629"/>
            <a:ext cx="5263133" cy="16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8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C64BC-CB06-4DB1-8045-55B9881D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Kommunalverwaltung – quo vadis?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3A31DB7-F415-423B-AD52-2F2F1B6A7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628800"/>
            <a:ext cx="9505056" cy="47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65A7F-62F5-46BE-8413-2EE81F2A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Kontaktdaten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3F877D-32CC-4E6E-8450-717EB7BCD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Dr. Malcher Unternehmensberatung GmbH</a:t>
            </a:r>
          </a:p>
          <a:p>
            <a:pPr marL="0" indent="0">
              <a:buNone/>
            </a:pPr>
            <a:r>
              <a:rPr lang="de-DE" dirty="0"/>
              <a:t>Schülerstr. 26</a:t>
            </a:r>
          </a:p>
          <a:p>
            <a:pPr marL="0" indent="0">
              <a:buNone/>
            </a:pPr>
            <a:r>
              <a:rPr lang="de-DE" dirty="0"/>
              <a:t>32108 Bad Salzuflen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dirty="0"/>
              <a:t>Dr. Johann Malcher</a:t>
            </a:r>
          </a:p>
          <a:p>
            <a:pPr marL="0" indent="0">
              <a:buNone/>
            </a:pPr>
            <a:r>
              <a:rPr lang="de-DE" dirty="0"/>
              <a:t>jmalcher@dr-malcher.de</a:t>
            </a:r>
          </a:p>
          <a:p>
            <a:pPr marL="0" indent="0">
              <a:buNone/>
            </a:pPr>
            <a:r>
              <a:rPr lang="de-DE" dirty="0"/>
              <a:t>Tel.: 0172/2610300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26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12087B-D013-4B3F-841C-82E15D88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Seit über 24 Jahren für öffentliche Kunden tätig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13599D-CE1A-4669-AE97-C9B2D9780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1016152"/>
            <a:ext cx="8722139" cy="52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0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35A155C-F669-4F74-8065-A0879DAAE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" y="3300143"/>
            <a:ext cx="12192000" cy="356126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69FFD61-CDCC-4C89-B503-0BAF518E6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626"/>
            <a:ext cx="2928010" cy="3929430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D07B085-5E61-4424-961B-9A6A9C754A9D}"/>
              </a:ext>
            </a:extLst>
          </p:cNvPr>
          <p:cNvGrpSpPr/>
          <p:nvPr/>
        </p:nvGrpSpPr>
        <p:grpSpPr>
          <a:xfrm>
            <a:off x="3431704" y="-1"/>
            <a:ext cx="7256052" cy="3948825"/>
            <a:chOff x="3431704" y="-1"/>
            <a:chExt cx="7256052" cy="3948825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596F68A-31C0-48B8-A7D8-D64101467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704" y="-1"/>
              <a:ext cx="1800200" cy="3948825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D8D4843F-41E6-4765-BBA1-2C5EBE72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254" y="6965"/>
              <a:ext cx="5143502" cy="3429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23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48680"/>
            <a:ext cx="10802416" cy="1145224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Drei Thesen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Eine Kommunalverwaltung wird zukunftsfähig, wenn sie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276871"/>
            <a:ext cx="10515600" cy="3900091"/>
          </a:xfrm>
        </p:spPr>
        <p:txBody>
          <a:bodyPr rtlCol="0"/>
          <a:lstStyle/>
          <a:p>
            <a:pPr marL="457200" indent="-457200" rtl="0">
              <a:buFont typeface="+mj-lt"/>
              <a:buAutoNum type="arabicPeriod"/>
            </a:pPr>
            <a:r>
              <a:rPr lang="de-DE" dirty="0"/>
              <a:t>die Bürgerinnen und Bürger konsequent in den Mittelpunkt ihres Services stellt und als Mitgestalter der Stadt mitnimmt</a:t>
            </a:r>
          </a:p>
          <a:p>
            <a:pPr marL="457200" indent="-457200" rtl="0">
              <a:buFont typeface="+mj-lt"/>
              <a:buAutoNum type="arabicPeriod"/>
            </a:pPr>
            <a:r>
              <a:rPr lang="de-DE" dirty="0"/>
              <a:t>ihre Mitarbeiterinnen und Mitarbeiter als wichtigste Ressource versteht und sie entsprechend fordert und fördert</a:t>
            </a:r>
          </a:p>
          <a:p>
            <a:pPr marL="457200" indent="-457200" rtl="0">
              <a:buFont typeface="+mj-lt"/>
              <a:buAutoNum type="arabicPeriod"/>
            </a:pPr>
            <a:r>
              <a:rPr lang="de-DE" dirty="0"/>
              <a:t>von anderen Verwaltungen und Unternehmen lernt und diese Erfahrungen nutzt</a:t>
            </a:r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8E406-AF1F-4D03-B434-BE7F13390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Bürgerservice neu denken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09D100-9F6D-4DD5-9FFF-D556EF237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Drei Praxisbeispiele</a:t>
            </a:r>
          </a:p>
        </p:txBody>
      </p:sp>
    </p:spTree>
    <p:extLst>
      <p:ext uri="{BB962C8B-B14F-4D97-AF65-F5344CB8AC3E}">
        <p14:creationId xmlns:p14="http://schemas.microsoft.com/office/powerpoint/2010/main" val="22497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B23E7-8943-4D2B-81D3-1AE22B10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5642"/>
          </a:xfrm>
        </p:spPr>
        <p:txBody>
          <a:bodyPr/>
          <a:lstStyle/>
          <a:p>
            <a:r>
              <a:rPr lang="de-DE" dirty="0"/>
              <a:t>Bürgerservice neu denken – Beispiel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BC4ABA-BBE8-4767-A1A8-AABF6FA37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668" y="1628800"/>
            <a:ext cx="10515600" cy="4351338"/>
          </a:xfrm>
        </p:spPr>
        <p:txBody>
          <a:bodyPr/>
          <a:lstStyle/>
          <a:p>
            <a:r>
              <a:rPr lang="de-DE" dirty="0"/>
              <a:t>www.landkreis-regensburg.de/buergerservice/virtuelles-buergerbuero/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4448A6-BC29-49C9-B5B1-6BB4073BF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171502"/>
            <a:ext cx="10056440" cy="44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4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B23E7-8943-4D2B-81D3-1AE22B10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5642"/>
          </a:xfrm>
        </p:spPr>
        <p:txBody>
          <a:bodyPr/>
          <a:lstStyle/>
          <a:p>
            <a:r>
              <a:rPr lang="de-DE" dirty="0"/>
              <a:t>Bürgerservice neu denken – Beispiel 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D7B90EC-2650-4563-8AC1-6DFA32693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06524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77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B23E7-8943-4D2B-81D3-1AE22B10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Bürgerservice neu denken – Beispiel 3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98216B-6463-44DF-A57F-8555CD05C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510350"/>
            <a:ext cx="8280920" cy="465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F44AB60-9342-4289-BD11-37705B715A4B}"/>
              </a:ext>
            </a:extLst>
          </p:cNvPr>
          <p:cNvSpPr txBox="1"/>
          <p:nvPr/>
        </p:nvSpPr>
        <p:spPr>
          <a:xfrm>
            <a:off x="1019842" y="6488668"/>
            <a:ext cx="10009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https://www.visitaarhus.de/aarhus/erkunden/touristinformation-dokk1-gdk1077572</a:t>
            </a:r>
          </a:p>
        </p:txBody>
      </p:sp>
    </p:spTree>
    <p:extLst>
      <p:ext uri="{BB962C8B-B14F-4D97-AF65-F5344CB8AC3E}">
        <p14:creationId xmlns:p14="http://schemas.microsoft.com/office/powerpoint/2010/main" val="25377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DTSKIZZE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64_TF03031010" id="{4157777D-ADE3-4305-901C-F9325C8052D8}" vid="{3B80A571-64C2-41C6-9401-B4F0FFADCC40}"/>
    </a:ext>
  </a:extLst>
</a:theme>
</file>

<file path=ppt/theme/theme2.xml><?xml version="1.0" encoding="utf-8"?>
<a:theme xmlns:a="http://schemas.openxmlformats.org/drawingml/2006/main" name="Office-Design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Skizze von Bürogebäuden in einer Großstadt als Präsentationshintergrund (Breitbild)</Template>
  <TotalTime>0</TotalTime>
  <Words>357</Words>
  <Application>Microsoft Office PowerPoint</Application>
  <PresentationFormat>Breitbild</PresentationFormat>
  <Paragraphs>56</Paragraphs>
  <Slides>24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7" baseType="lpstr">
      <vt:lpstr>Arial</vt:lpstr>
      <vt:lpstr>Century Schoolbook</vt:lpstr>
      <vt:lpstr>STADTSKIZZE 16X9</vt:lpstr>
      <vt:lpstr>»Wie müssen sich Kommunalverwaltungen entwickeln, um zukunftsfähig zu sein?«</vt:lpstr>
      <vt:lpstr>Zu meiner Person</vt:lpstr>
      <vt:lpstr>Seit über 24 Jahren für öffentliche Kunden tätig</vt:lpstr>
      <vt:lpstr>PowerPoint-Präsentation</vt:lpstr>
      <vt:lpstr>Drei Thesen  Eine Kommunalverwaltung wird zukunftsfähig, wenn sie</vt:lpstr>
      <vt:lpstr>Bürgerservice neu denken</vt:lpstr>
      <vt:lpstr>Bürgerservice neu denken – Beispiel 1</vt:lpstr>
      <vt:lpstr>Bürgerservice neu denken – Beispiel 2</vt:lpstr>
      <vt:lpstr>Bürgerservice neu denken – Beispiel 3</vt:lpstr>
      <vt:lpstr>Mitarbeiterinnen und Mitarbeiter als wichtigste Ressource begreifen</vt:lpstr>
      <vt:lpstr>PowerPoint-Präsentation</vt:lpstr>
      <vt:lpstr>Aktuelle Stellenausschreibung</vt:lpstr>
      <vt:lpstr>PowerPoint-Präsentation</vt:lpstr>
      <vt:lpstr>Von anderen lernen…</vt:lpstr>
      <vt:lpstr>Bedeutung des Prozessmanagements</vt:lpstr>
      <vt:lpstr>Beispiel Standesamt</vt:lpstr>
      <vt:lpstr>Kommunalverwaltung – Quo vadis?</vt:lpstr>
      <vt:lpstr>Kommunalverwaltung – quo vadis?</vt:lpstr>
      <vt:lpstr>PowerPoint-Präsentation</vt:lpstr>
      <vt:lpstr>PowerPoint-Präsentation</vt:lpstr>
      <vt:lpstr>PowerPoint-Präsentation</vt:lpstr>
      <vt:lpstr>PowerPoint-Präsentation</vt:lpstr>
      <vt:lpstr>Kommunalverwaltung – quo vadis?</vt:lpstr>
      <vt:lpstr>Kontaktdaten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»Wie müssen sich Kommunalverwaltungen entwickeln, um zukunftsfähig zu sein?«</dc:title>
  <dc:creator>Dr. Johann Malcher</dc:creator>
  <cp:lastModifiedBy>Dr. Johann Malcher</cp:lastModifiedBy>
  <cp:revision>5</cp:revision>
  <dcterms:created xsi:type="dcterms:W3CDTF">2021-08-06T07:17:20Z</dcterms:created>
  <dcterms:modified xsi:type="dcterms:W3CDTF">2021-08-08T17:34:08Z</dcterms:modified>
</cp:coreProperties>
</file>